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75" r:id="rId2"/>
    <p:sldId id="274" r:id="rId3"/>
    <p:sldId id="261" r:id="rId4"/>
    <p:sldId id="276" r:id="rId5"/>
    <p:sldId id="277" r:id="rId6"/>
    <p:sldId id="278" r:id="rId7"/>
    <p:sldId id="273" r:id="rId8"/>
    <p:sldId id="309" r:id="rId9"/>
    <p:sldId id="272" r:id="rId10"/>
    <p:sldId id="279" r:id="rId11"/>
    <p:sldId id="310" r:id="rId12"/>
    <p:sldId id="271" r:id="rId13"/>
    <p:sldId id="311" r:id="rId14"/>
    <p:sldId id="280" r:id="rId15"/>
    <p:sldId id="281" r:id="rId16"/>
    <p:sldId id="284" r:id="rId17"/>
    <p:sldId id="258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7" r:id="rId27"/>
    <p:sldId id="269" r:id="rId28"/>
    <p:sldId id="295" r:id="rId29"/>
    <p:sldId id="296" r:id="rId30"/>
    <p:sldId id="294" r:id="rId31"/>
    <p:sldId id="304" r:id="rId32"/>
    <p:sldId id="305" r:id="rId33"/>
    <p:sldId id="306" r:id="rId34"/>
    <p:sldId id="307" r:id="rId35"/>
    <p:sldId id="308" r:id="rId36"/>
    <p:sldId id="312" r:id="rId37"/>
    <p:sldId id="313" r:id="rId38"/>
    <p:sldId id="298" r:id="rId39"/>
    <p:sldId id="299" r:id="rId40"/>
    <p:sldId id="300" r:id="rId41"/>
    <p:sldId id="301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EF61"/>
    <a:srgbClr val="666666"/>
    <a:srgbClr val="636363"/>
    <a:srgbClr val="6E6E6E"/>
    <a:srgbClr val="737373"/>
    <a:srgbClr val="C7C7C7"/>
    <a:srgbClr val="3F3F3F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9" d="100"/>
          <a:sy n="179" d="100"/>
        </p:scale>
        <p:origin x="-12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4CF12-E802-A547-A402-F40A97326821}" type="datetimeFigureOut">
              <a:rPr lang="en-US" smtClean="0"/>
              <a:t>4/24/14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C6E2C-FF78-384A-A074-30826D79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 anchor="b"/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/>
            <a:fld id="{62AEA804-19EC-3C4D-9E53-51AB9C40C54C}" type="slidenum">
              <a:rPr lang="en-US" sz="1200">
                <a:latin typeface="Arial" charset="0"/>
              </a:rPr>
              <a:pPr algn="r" eaLnBrk="1"/>
              <a:t>26</a:t>
            </a:fld>
            <a:endParaRPr lang="en-US" sz="1200">
              <a:latin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While the monkeys performed that task, we recorded from cortex with chronic array recordings. we implanted two small </a:t>
            </a:r>
            <a:r>
              <a:rPr lang="en-US" sz="2000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utah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 arrays like the one shown here into cortex.  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For this project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, we placed one array in V4 in both hemispheres of one monkey. V4 is a mid level visual area in the ventral processing stream where previous work has demonstrated that both the rates and correlation structure of neurons is modulated by attention.</a:t>
            </a:r>
          </a:p>
          <a:p>
            <a:pPr eaLnBrk="1" hangingPunct="1">
              <a:spcBef>
                <a:spcPct val="0"/>
              </a:spcBef>
            </a:pPr>
            <a:endParaRPr lang="en-US" sz="2000" baseline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Here </a:t>
            </a:r>
            <a:r>
              <a:rPr lang="en-US" sz="2000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im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 showing example RFs centers from the two arrays from a previous study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210236" y="685512"/>
            <a:ext cx="4437529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xfrm>
            <a:off x="686361" y="4343978"/>
            <a:ext cx="5485279" cy="4114512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9" tIns="45714" rIns="91429" bIns="45714"/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8F427E8-672F-0C43-98EA-20A6CAF5EB40}" type="slidenum">
              <a:rPr lang="en-US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5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7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6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4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1CCC2-79EA-1944-9556-F1094827AB9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66" y="1244601"/>
            <a:ext cx="8404853" cy="203131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dirty="0" smtClean="0"/>
              <a:t>Decoding Lightness in Primate Visual Cortex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dirty="0" smtClean="0"/>
              <a:t>David H. Brainard, Douglas A. Ruff, &amp; Marlene R. Cohen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 descr="BrainardLab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1" y="4570588"/>
            <a:ext cx="2260600" cy="222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338" y="4796135"/>
            <a:ext cx="1660655" cy="16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4621" y="569001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Our broad long-term goal: understand the cortical representation of lightness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045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59" y="1847503"/>
            <a:ext cx="3599465" cy="27995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40959" y="4491000"/>
            <a:ext cx="1433239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Outline for today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9344" y="1376390"/>
            <a:ext cx="3446613" cy="3738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Describe psychophysical experiment that quantifies a contextual lightness effect.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Measure multiunit responses in monkey V1 and V4 to same stimuli, using implanted multi-electrode arrays.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Build a decoder that predicts stimulus luminance from multiunit responses.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/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Link the </a:t>
            </a:r>
            <a:r>
              <a:rPr lang="en-US" sz="1600" dirty="0" err="1" smtClean="0">
                <a:solidFill>
                  <a:srgbClr val="000000"/>
                </a:solidFill>
              </a:rPr>
              <a:t>decodings</a:t>
            </a:r>
            <a:r>
              <a:rPr lang="en-US" sz="1600" dirty="0" smtClean="0">
                <a:solidFill>
                  <a:srgbClr val="000000"/>
                </a:solidFill>
              </a:rPr>
              <a:t> to the psychophysical effects.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Step 1: Simplify stimuli to ‘paint’ versus ‘shadow’ checkerboards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1846" y="6440438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After </a:t>
            </a:r>
            <a:r>
              <a:rPr lang="en-US" sz="1200" dirty="0" err="1" smtClean="0">
                <a:solidFill>
                  <a:srgbClr val="F2F2F2"/>
                </a:solidFill>
              </a:rPr>
              <a:t>Hillis</a:t>
            </a:r>
            <a:r>
              <a:rPr lang="en-US" sz="1200" dirty="0" smtClean="0">
                <a:solidFill>
                  <a:srgbClr val="F2F2F2"/>
                </a:solidFill>
              </a:rPr>
              <a:t> &amp; Brainard, 2007</a:t>
            </a:r>
            <a:endParaRPr lang="en-US" sz="1200" dirty="0">
              <a:solidFill>
                <a:srgbClr val="F2F2F2"/>
              </a:solidFill>
            </a:endParaRPr>
          </a:p>
        </p:txBody>
      </p:sp>
      <p:pic>
        <p:nvPicPr>
          <p:cNvPr id="8" name="Picture 7" descr="aPaintSqrt_Eimgs_rot0_shad4_blk40_cen40_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7" y="1170941"/>
            <a:ext cx="2667000" cy="2667000"/>
          </a:xfrm>
          <a:prstGeom prst="rect">
            <a:avLst/>
          </a:prstGeom>
        </p:spPr>
      </p:pic>
      <p:pic>
        <p:nvPicPr>
          <p:cNvPr id="10" name="Picture 9" descr="aShadowSqr_Eimgs_rot0_shad4_blk40_cen40_t_Probe50_Diam70_Blob0_Chk1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41" y="1170941"/>
            <a:ext cx="2667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1385" y="82476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Paint Checkerboard</a:t>
            </a:r>
            <a:endParaRPr lang="en-US" sz="1200" dirty="0">
              <a:solidFill>
                <a:srgbClr val="F2F2F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0750" y="824767"/>
            <a:ext cx="1591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Shadow Checkerboard</a:t>
            </a:r>
            <a:endParaRPr lang="en-US" sz="1200" dirty="0">
              <a:solidFill>
                <a:srgbClr val="F2F2F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96345" y="4540664"/>
            <a:ext cx="7065189" cy="154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Probe disks placed at center of 5 by 5 checkerboards.</a:t>
            </a:r>
          </a:p>
          <a:p>
            <a:pPr algn="l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Each of the 25 corresponding checks  has same average luminance in</a:t>
            </a:r>
          </a:p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the paint and shadow checkerboards.</a:t>
            </a:r>
          </a:p>
          <a:p>
            <a:pPr algn="l"/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Probe disks have same local contrast as well as luminance matched broader</a:t>
            </a:r>
          </a:p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context.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3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Step 2: Quantify the perceptual lightness effect for these stimuli</a:t>
            </a:r>
            <a:endParaRPr lang="en-US" sz="2000" dirty="0"/>
          </a:p>
        </p:txBody>
      </p:sp>
      <p:pic>
        <p:nvPicPr>
          <p:cNvPr id="3" name="Picture 2" descr="Observ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61" y="4012965"/>
            <a:ext cx="1305058" cy="1305058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5115480" y="1220304"/>
            <a:ext cx="3667020" cy="1962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456315" y="1668113"/>
            <a:ext cx="2985350" cy="1066800"/>
            <a:chOff x="3980841" y="2047147"/>
            <a:chExt cx="3731687" cy="1333500"/>
          </a:xfrm>
        </p:grpSpPr>
        <p:pic>
          <p:nvPicPr>
            <p:cNvPr id="5" name="Picture 4" descr="aPaintSqrt_Eimgs_rot0_shad4_blk40_cen40__Probe50_Diam70_Blob0_Chk14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841" y="2047147"/>
              <a:ext cx="1333500" cy="1333500"/>
            </a:xfrm>
            <a:prstGeom prst="rect">
              <a:avLst/>
            </a:prstGeom>
          </p:spPr>
        </p:pic>
        <p:pic>
          <p:nvPicPr>
            <p:cNvPr id="6" name="Picture 5" descr="aShadowSqr_Eimgs_rot0_shad4_blk40_cen40_t_Probe50_Diam70_Blob0_Chk14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28" y="2047147"/>
              <a:ext cx="1333500" cy="133350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Observer fixates center of LCD display.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On each trial, two checkerboards with probe disks presented side by side.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Checkerboards are 3.5° by 3.5° and centered at +/</a:t>
            </a:r>
            <a:r>
              <a:rPr lang="en-US" sz="1600" dirty="0">
                <a:solidFill>
                  <a:srgbClr val="000000"/>
                </a:solidFill>
              </a:rPr>
              <a:t>- 3.5</a:t>
            </a:r>
            <a:r>
              <a:rPr lang="en-US" sz="1600" dirty="0" smtClean="0">
                <a:solidFill>
                  <a:srgbClr val="000000"/>
                </a:solidFill>
              </a:rPr>
              <a:t>°.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Observer indicates which checkerboard contains the lighter probe.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Paint/shadow trials intermixed with paint/paint control trials.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Staircase procedure adjusts probe intensities.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8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hadowSqrt_Probe75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7" y="2147414"/>
            <a:ext cx="2743200" cy="2743200"/>
          </a:xfrm>
          <a:prstGeom prst="rect">
            <a:avLst/>
          </a:prstGeom>
        </p:spPr>
      </p:pic>
      <p:pic>
        <p:nvPicPr>
          <p:cNvPr id="20" name="Picture 19" descr="PaintSqrt_Probe50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3" y="214741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PaintSqrt_Probe25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4" y="2147413"/>
            <a:ext cx="2743200" cy="2743200"/>
          </a:xfrm>
          <a:prstGeom prst="rect">
            <a:avLst/>
          </a:prstGeom>
        </p:spPr>
      </p:pic>
      <p:pic>
        <p:nvPicPr>
          <p:cNvPr id="31" name="Picture 30" descr="PaintSqrt_Probe50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5" y="214741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PaintSqrt_Probe50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5" y="2147412"/>
            <a:ext cx="2743200" cy="2743200"/>
          </a:xfrm>
          <a:prstGeom prst="rect">
            <a:avLst/>
          </a:prstGeom>
        </p:spPr>
      </p:pic>
      <p:pic>
        <p:nvPicPr>
          <p:cNvPr id="22" name="Picture 21" descr="ShadowSqrt_Probe75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3" y="214741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8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qr-c32_pnt_rot0_shad4_blk40_cen40_vs_shd_rot0_shad4_blk40_cen40_t1-2_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0" y="2752778"/>
            <a:ext cx="4592121" cy="35459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Basic psychophysical data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71151" y="692819"/>
            <a:ext cx="2873443" cy="1510823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328059" y="1582138"/>
            <a:ext cx="3446613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Reference probe disk in the paint checkerboard with luminance 0.5 (</a:t>
            </a:r>
            <a:r>
              <a:rPr lang="en-US" sz="1600" dirty="0" smtClean="0">
                <a:solidFill>
                  <a:srgbClr val="27EF61"/>
                </a:solidFill>
              </a:rPr>
              <a:t>green mark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Comparison disks presented in shadow checkerboard.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(</a:t>
            </a:r>
            <a:r>
              <a:rPr lang="en-US" sz="1600" dirty="0" smtClean="0">
                <a:solidFill>
                  <a:srgbClr val="FF0000"/>
                </a:solidFill>
              </a:rPr>
              <a:t>red points</a:t>
            </a:r>
            <a:r>
              <a:rPr lang="en-US" sz="1600" dirty="0" smtClean="0">
                <a:solidFill>
                  <a:srgbClr val="000000"/>
                </a:solidFill>
              </a:rPr>
              <a:t>) are fraction that the comparison was judged lighter.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fit with cumulative normal (</a:t>
            </a:r>
            <a:r>
              <a:rPr lang="en-US" sz="1600" dirty="0" smtClean="0">
                <a:solidFill>
                  <a:srgbClr val="FF0000"/>
                </a:solidFill>
              </a:rPr>
              <a:t>red curve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We extract the point of subjective equality (PSE) as the comparison luminance judged lighter 50% of the time (</a:t>
            </a:r>
            <a:r>
              <a:rPr lang="en-US" sz="1600" dirty="0" smtClean="0">
                <a:solidFill>
                  <a:srgbClr val="FF0000"/>
                </a:solidFill>
              </a:rPr>
              <a:t>red mark</a:t>
            </a:r>
            <a:r>
              <a:rPr lang="en-US" sz="1600" dirty="0" smtClean="0">
                <a:solidFill>
                  <a:srgbClr val="000000"/>
                </a:solidFill>
              </a:rPr>
              <a:t>).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Makes sense: probe disk of equal luminance seen in shadow looks lighter, so PSE is lower than reference luminance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192" y="1887211"/>
            <a:ext cx="3320575" cy="4462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qr-c32_pnt_rot0_shad4_blk40_cen40_vs_shd_rot0_shad4_blk40_cen40_t1-2_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0" y="2752778"/>
            <a:ext cx="4592121" cy="35459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Basic form of psychophysical data, one subject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71151" y="692819"/>
            <a:ext cx="2873443" cy="1510823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328059" y="1582138"/>
            <a:ext cx="3446613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Reference probe disk in the paint checkerboard with luminance 0.5 (</a:t>
            </a:r>
            <a:r>
              <a:rPr lang="en-US" sz="1600" dirty="0" smtClean="0">
                <a:solidFill>
                  <a:srgbClr val="27EF61"/>
                </a:solidFill>
              </a:rPr>
              <a:t>green mark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Comparison disks presented in shadow checkerboard.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(</a:t>
            </a:r>
            <a:r>
              <a:rPr lang="en-US" sz="1600" dirty="0" smtClean="0">
                <a:solidFill>
                  <a:srgbClr val="FF0000"/>
                </a:solidFill>
              </a:rPr>
              <a:t>red points</a:t>
            </a:r>
            <a:r>
              <a:rPr lang="en-US" sz="1600" dirty="0" smtClean="0">
                <a:solidFill>
                  <a:srgbClr val="000000"/>
                </a:solidFill>
              </a:rPr>
              <a:t>) are fraction that the comparison was judged lighter.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fit with cumulative normal (</a:t>
            </a:r>
            <a:r>
              <a:rPr lang="en-US" sz="1600" dirty="0" smtClean="0">
                <a:solidFill>
                  <a:srgbClr val="FF0000"/>
                </a:solidFill>
              </a:rPr>
              <a:t>red curve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We extract the point of subjective equality (PSE) as the comparison luminance judged lighter 50% of the time (</a:t>
            </a:r>
            <a:r>
              <a:rPr lang="en-US" sz="1600" dirty="0" smtClean="0">
                <a:solidFill>
                  <a:srgbClr val="FF0000"/>
                </a:solidFill>
              </a:rPr>
              <a:t>red mark</a:t>
            </a:r>
            <a:r>
              <a:rPr lang="en-US" sz="1600" dirty="0" smtClean="0">
                <a:solidFill>
                  <a:srgbClr val="000000"/>
                </a:solidFill>
              </a:rPr>
              <a:t>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Makes sense: probe disk of equal luminance seen in shadow looks lighter, so PSE is lower than reference luminance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192" y="2525745"/>
            <a:ext cx="3278003" cy="3824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qr-c32_pnt_rot0_shad4_blk40_cen40_vs_shd_rot0_shad4_blk40_cen40_t1-2_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0" y="2752778"/>
            <a:ext cx="4592121" cy="35459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Basic psychophysical data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71151" y="692819"/>
            <a:ext cx="2873443" cy="1510823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328059" y="1582138"/>
            <a:ext cx="3446613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Reference probe disk in the paint checkerboard with luminance 0.5 (</a:t>
            </a:r>
            <a:r>
              <a:rPr lang="en-US" sz="1600" dirty="0" smtClean="0">
                <a:solidFill>
                  <a:srgbClr val="27EF61"/>
                </a:solidFill>
              </a:rPr>
              <a:t>green mark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Comparison disks presented in shadow checkerboard.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(</a:t>
            </a:r>
            <a:r>
              <a:rPr lang="en-US" sz="1600" dirty="0" smtClean="0">
                <a:solidFill>
                  <a:srgbClr val="FF0000"/>
                </a:solidFill>
              </a:rPr>
              <a:t>red points</a:t>
            </a:r>
            <a:r>
              <a:rPr lang="en-US" sz="1600" dirty="0" smtClean="0">
                <a:solidFill>
                  <a:srgbClr val="000000"/>
                </a:solidFill>
              </a:rPr>
              <a:t>) are fraction that the comparison was judged lighter.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fit with cumulative normal (</a:t>
            </a:r>
            <a:r>
              <a:rPr lang="en-US" sz="1600" dirty="0" smtClean="0">
                <a:solidFill>
                  <a:srgbClr val="FF0000"/>
                </a:solidFill>
              </a:rPr>
              <a:t>red curve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We extract the point of subjective equality (PSE) as the comparison luminance judged lighter 50% of the time (</a:t>
            </a:r>
            <a:r>
              <a:rPr lang="en-US" sz="1600" dirty="0" smtClean="0">
                <a:solidFill>
                  <a:srgbClr val="FF0000"/>
                </a:solidFill>
              </a:rPr>
              <a:t>red mark</a:t>
            </a:r>
            <a:r>
              <a:rPr lang="en-US" sz="1600" dirty="0" smtClean="0">
                <a:solidFill>
                  <a:srgbClr val="000000"/>
                </a:solidFill>
              </a:rPr>
              <a:t>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Makes sense: probe disk of equal luminance seen in shadow looks lighter, so PSE is lower than reference luminance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192" y="3270699"/>
            <a:ext cx="3320575" cy="3079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7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4476751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luminance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56148" y="5988278"/>
            <a:ext cx="3609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web.mit.edu</a:t>
            </a:r>
            <a:r>
              <a:rPr lang="en-US" sz="900" dirty="0"/>
              <a:t>/</a:t>
            </a:r>
            <a:r>
              <a:rPr lang="en-US" sz="900" dirty="0" err="1"/>
              <a:t>persci</a:t>
            </a:r>
            <a:r>
              <a:rPr lang="en-US" sz="900" dirty="0"/>
              <a:t>/people/</a:t>
            </a:r>
            <a:r>
              <a:rPr lang="en-US" sz="900" dirty="0" err="1"/>
              <a:t>adelson</a:t>
            </a:r>
            <a:r>
              <a:rPr lang="en-US" sz="900" dirty="0"/>
              <a:t>/</a:t>
            </a:r>
            <a:r>
              <a:rPr lang="en-US" sz="900" dirty="0" err="1"/>
              <a:t>checkershadow_illusion.html</a:t>
            </a:r>
            <a:endParaRPr lang="en-US" sz="9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0276" y="1052787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Checks A and B have the same luminance but different perceived lightness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777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qr-c32_pnt_rot0_shad4_blk40_cen40_vs_shd_rot0_shad4_blk40_cen40_t1-2_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0" y="2752778"/>
            <a:ext cx="4592121" cy="35459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Basic psychophysical data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71151" y="692819"/>
            <a:ext cx="2873443" cy="1510823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328059" y="1582138"/>
            <a:ext cx="3446613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Reference probe disk in the paint checkerboard with luminance 0.5 (</a:t>
            </a:r>
            <a:r>
              <a:rPr lang="en-US" sz="1600" dirty="0" smtClean="0">
                <a:solidFill>
                  <a:srgbClr val="27EF61"/>
                </a:solidFill>
              </a:rPr>
              <a:t>green mark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Comparison disks presented in shadow checkerboard.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(</a:t>
            </a:r>
            <a:r>
              <a:rPr lang="en-US" sz="1600" dirty="0" smtClean="0">
                <a:solidFill>
                  <a:srgbClr val="FF0000"/>
                </a:solidFill>
              </a:rPr>
              <a:t>red points</a:t>
            </a:r>
            <a:r>
              <a:rPr lang="en-US" sz="1600" dirty="0" smtClean="0">
                <a:solidFill>
                  <a:srgbClr val="000000"/>
                </a:solidFill>
              </a:rPr>
              <a:t>) are fraction that the comparison was judged lighter.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fit with cumulative normal (</a:t>
            </a:r>
            <a:r>
              <a:rPr lang="en-US" sz="1600" dirty="0" smtClean="0">
                <a:solidFill>
                  <a:srgbClr val="FF0000"/>
                </a:solidFill>
              </a:rPr>
              <a:t>red curve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We extract the point of subjective equality (PSE) as the comparison luminance judged lighter 50% of the time (</a:t>
            </a:r>
            <a:r>
              <a:rPr lang="en-US" sz="1600" dirty="0" smtClean="0">
                <a:solidFill>
                  <a:srgbClr val="FF0000"/>
                </a:solidFill>
              </a:rPr>
              <a:t>red mark</a:t>
            </a:r>
            <a:r>
              <a:rPr lang="en-US" sz="1600" dirty="0" smtClean="0">
                <a:solidFill>
                  <a:srgbClr val="000000"/>
                </a:solidFill>
              </a:rPr>
              <a:t>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Makes sense: probe disk of equal luminance seen in shadow looks lighter, so PSE is lower than reference luminance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192" y="5165006"/>
            <a:ext cx="3320575" cy="1184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qr-c32_pnt_rot0_shad4_blk40_cen40_vs_shd_rot0_shad4_blk40_cen40_t1-2_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0" y="2752778"/>
            <a:ext cx="4592121" cy="35459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Basic psychophysical data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71151" y="692819"/>
            <a:ext cx="2873443" cy="1510823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328059" y="1582138"/>
            <a:ext cx="3446613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Reference probe disk in the paint checkerboard with luminance 0.5 (</a:t>
            </a:r>
            <a:r>
              <a:rPr lang="en-US" sz="1600" dirty="0" smtClean="0">
                <a:solidFill>
                  <a:srgbClr val="27EF61"/>
                </a:solidFill>
              </a:rPr>
              <a:t>green mark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Comparison disks presented in shadow checkerboard.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(</a:t>
            </a:r>
            <a:r>
              <a:rPr lang="en-US" sz="1600" dirty="0" smtClean="0">
                <a:solidFill>
                  <a:srgbClr val="FF0000"/>
                </a:solidFill>
              </a:rPr>
              <a:t>red points</a:t>
            </a:r>
            <a:r>
              <a:rPr lang="en-US" sz="1600" dirty="0" smtClean="0">
                <a:solidFill>
                  <a:srgbClr val="000000"/>
                </a:solidFill>
              </a:rPr>
              <a:t>) are fraction that the comparison was judged lighter.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Data fit with cumulative normal (</a:t>
            </a:r>
            <a:r>
              <a:rPr lang="en-US" sz="1600" dirty="0" smtClean="0">
                <a:solidFill>
                  <a:srgbClr val="FF0000"/>
                </a:solidFill>
              </a:rPr>
              <a:t>red curve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We extract the point of subjective equality (PSE) as the comparison luminance judged lighter 50% of the time (</a:t>
            </a:r>
            <a:r>
              <a:rPr lang="en-US" sz="1600" dirty="0" smtClean="0">
                <a:solidFill>
                  <a:srgbClr val="FF0000"/>
                </a:solidFill>
              </a:rPr>
              <a:t>red mark</a:t>
            </a:r>
            <a:r>
              <a:rPr lang="en-US" sz="1600" dirty="0" smtClean="0">
                <a:solidFill>
                  <a:srgbClr val="000000"/>
                </a:solidFill>
              </a:rPr>
              <a:t>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Makes sense: probe disk of equal luminance seen in shadow looks lighter, so PSE is lower than reference luminance.</a:t>
            </a:r>
          </a:p>
        </p:txBody>
      </p:sp>
    </p:spTree>
    <p:extLst>
      <p:ext uri="{BB962C8B-B14F-4D97-AF65-F5344CB8AC3E}">
        <p14:creationId xmlns:p14="http://schemas.microsoft.com/office/powerpoint/2010/main" val="76208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Data obtained for multiple reference probes placed in both paint and shadow</a:t>
            </a:r>
            <a:endParaRPr lang="en-US" sz="2000" dirty="0"/>
          </a:p>
        </p:txBody>
      </p:sp>
      <p:pic>
        <p:nvPicPr>
          <p:cNvPr id="3" name="Picture 2" descr="aqr-c32_pnt_rot0_shad4_blk40_cen40_vs_shd_rot0_shad4_blk40_cen40_t1-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4" y="1007460"/>
            <a:ext cx="8218759" cy="56518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0623" y="993272"/>
            <a:ext cx="3292194" cy="276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3096" y="1010871"/>
            <a:ext cx="231145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paint; ref luminance 0.25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44592" y="1010871"/>
            <a:ext cx="231145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paint; ref luminance 0.50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293181" y="1010871"/>
            <a:ext cx="231145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paint; ref luminance 0.75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24255" y="3986997"/>
            <a:ext cx="247593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shadow; ref luminance 0.25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365751" y="3986997"/>
            <a:ext cx="247593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shadow; ref luminance 0.50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214340" y="3986997"/>
            <a:ext cx="247593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Probe in shadow; ref luminance 0.75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6274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Summary of paint/shadow lightness effect, one subject</a:t>
            </a:r>
            <a:endParaRPr lang="en-US" sz="2000" dirty="0"/>
          </a:p>
        </p:txBody>
      </p:sp>
      <p:pic>
        <p:nvPicPr>
          <p:cNvPr id="2" name="Picture 1" descr="Summary_intercept_aqr_3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35" y="943607"/>
            <a:ext cx="5207912" cy="55270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27243" y="773333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25728" y="6353247"/>
            <a:ext cx="242887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Paint Checkerboard Disk Luminance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55807" y="3574398"/>
            <a:ext cx="301283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Shadow Checkerboard Disk Luminance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273349" y="1184556"/>
            <a:ext cx="2553779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Intercept of Fit Unity Slope Line: -0.08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258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Summary of paint/shadow lightness effect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27243" y="773333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gure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26" y="971984"/>
            <a:ext cx="5413673" cy="5437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7767" y="1929781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2502" y="1181143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6280" y="1050030"/>
            <a:ext cx="858819" cy="1418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334336" y="1170640"/>
            <a:ext cx="1213288" cy="7095"/>
          </a:xfrm>
          <a:prstGeom prst="line">
            <a:avLst/>
          </a:prstGeom>
          <a:ln w="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66492" y="872659"/>
            <a:ext cx="1465611" cy="297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1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Summary of paint/shadow lightness effect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27243" y="773333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gure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26" y="971984"/>
            <a:ext cx="5413673" cy="54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7" name="Group 7"/>
          <p:cNvGrpSpPr>
            <a:grpSpLocks/>
          </p:cNvGrpSpPr>
          <p:nvPr/>
        </p:nvGrpSpPr>
        <p:grpSpPr bwMode="auto">
          <a:xfrm>
            <a:off x="5065921" y="695144"/>
            <a:ext cx="3621600" cy="2380569"/>
            <a:chOff x="1752600" y="1976885"/>
            <a:chExt cx="5943600" cy="3908155"/>
          </a:xfrm>
        </p:grpSpPr>
        <p:pic>
          <p:nvPicPr>
            <p:cNvPr id="23559" name="Picture 8" descr="monkeybrai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59"/>
            <a:stretch>
              <a:fillRect/>
            </a:stretch>
          </p:blipFill>
          <p:spPr bwMode="auto">
            <a:xfrm>
              <a:off x="1752600" y="1976885"/>
              <a:ext cx="5943600" cy="390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799183" y="4397908"/>
              <a:ext cx="534097" cy="229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33280" y="4778557"/>
              <a:ext cx="534097" cy="401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7594" y="5107192"/>
              <a:ext cx="534097" cy="226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</p:grpSp>
      <p:pic>
        <p:nvPicPr>
          <p:cNvPr id="23558" name="Picture 10" descr="arr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920" y="986054"/>
            <a:ext cx="3787200" cy="190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440" y="-76328"/>
            <a:ext cx="7773120" cy="1143481"/>
          </a:xfrm>
        </p:spPr>
        <p:txBody>
          <a:bodyPr/>
          <a:lstStyle/>
          <a:p>
            <a:pPr eaLnBrk="1" hangingPunct="1"/>
            <a:r>
              <a:rPr lang="en-US" sz="2900">
                <a:latin typeface="Arial" charset="0"/>
                <a:cs typeface="ＭＳ Ｐゴシック" charset="0"/>
              </a:rPr>
              <a:t>Chronic array recordings</a:t>
            </a:r>
          </a:p>
        </p:txBody>
      </p:sp>
      <p:sp>
        <p:nvSpPr>
          <p:cNvPr id="23554" name="Text Box 8"/>
          <p:cNvSpPr txBox="1">
            <a:spLocks noChangeArrowheads="1"/>
          </p:cNvSpPr>
          <p:nvPr/>
        </p:nvSpPr>
        <p:spPr bwMode="auto">
          <a:xfrm>
            <a:off x="5088961" y="946180"/>
            <a:ext cx="3293280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endParaRPr lang="en-US">
              <a:latin typeface="Arial" charset="0"/>
            </a:endParaRPr>
          </a:p>
        </p:txBody>
      </p:sp>
      <p:sp>
        <p:nvSpPr>
          <p:cNvPr id="23555" name="Line 11"/>
          <p:cNvSpPr>
            <a:spLocks noChangeShapeType="1"/>
          </p:cNvSpPr>
          <p:nvPr/>
        </p:nvSpPr>
        <p:spPr bwMode="auto">
          <a:xfrm>
            <a:off x="914400" y="3202896"/>
            <a:ext cx="60912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US" dirty="0">
              <a:latin typeface="Arial"/>
            </a:endParaRPr>
          </a:p>
        </p:txBody>
      </p:sp>
      <p:sp>
        <p:nvSpPr>
          <p:cNvPr id="23556" name="Text Box 12"/>
          <p:cNvSpPr txBox="1">
            <a:spLocks noChangeArrowheads="1"/>
          </p:cNvSpPr>
          <p:nvPr/>
        </p:nvSpPr>
        <p:spPr bwMode="auto">
          <a:xfrm>
            <a:off x="730081" y="3202896"/>
            <a:ext cx="954087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r>
              <a:rPr lang="en-US">
                <a:latin typeface="Arial" charset="0"/>
              </a:rPr>
              <a:t>1 mm</a:t>
            </a:r>
          </a:p>
        </p:txBody>
      </p:sp>
      <p:pic>
        <p:nvPicPr>
          <p:cNvPr id="2" name="Picture 1" descr="array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" y="3064644"/>
            <a:ext cx="7518220" cy="37571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5624" y="297981"/>
            <a:ext cx="4533862" cy="446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Chronic array recordings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0005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Physiology methods</a:t>
            </a:r>
            <a:endParaRPr lang="en-US" sz="2000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5115480" y="1220304"/>
            <a:ext cx="3667020" cy="1962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ShadowSqr_Eimgs_rot0_shad4_blk40_cen40_t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97" y="1476554"/>
            <a:ext cx="1066800" cy="10668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Two monkeys, one with bilateral V4 arrays (6 by 8 electrodes each) and the other with a single V1 array (10 by 10 electrodes).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Monkeys perform fixation task while a single checkerboard is presented on each trial.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Both paint and shadow checkerboards presented, with probe disk </a:t>
            </a:r>
            <a:r>
              <a:rPr lang="en-US" sz="1600" dirty="0" err="1" smtClean="0">
                <a:solidFill>
                  <a:srgbClr val="000000"/>
                </a:solidFill>
              </a:rPr>
              <a:t>luminances</a:t>
            </a:r>
            <a:r>
              <a:rPr lang="en-US" sz="1600" dirty="0" smtClean="0">
                <a:solidFill>
                  <a:srgbClr val="000000"/>
                </a:solidFill>
              </a:rPr>
              <a:t> between 0.2 and 1.0 (re display max).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A variety of stimulus sizes </a:t>
            </a:r>
            <a:r>
              <a:rPr lang="en-US" sz="1600" dirty="0" smtClean="0">
                <a:solidFill>
                  <a:srgbClr val="000000"/>
                </a:solidFill>
              </a:rPr>
              <a:t>(3</a:t>
            </a:r>
            <a:r>
              <a:rPr lang="en-US" sz="1600" dirty="0">
                <a:solidFill>
                  <a:srgbClr val="000000"/>
                </a:solidFill>
              </a:rPr>
              <a:t>°</a:t>
            </a:r>
            <a:r>
              <a:rPr lang="en-US" sz="1600" dirty="0" smtClean="0">
                <a:solidFill>
                  <a:srgbClr val="000000"/>
                </a:solidFill>
              </a:rPr>
              <a:t>-27</a:t>
            </a:r>
            <a:r>
              <a:rPr lang="en-US" sz="1600" dirty="0" smtClean="0">
                <a:solidFill>
                  <a:srgbClr val="000000"/>
                </a:solidFill>
              </a:rPr>
              <a:t>° mostly 8°-12° </a:t>
            </a:r>
            <a:r>
              <a:rPr lang="en-US" sz="1600" dirty="0" smtClean="0">
                <a:solidFill>
                  <a:srgbClr val="000000"/>
                </a:solidFill>
              </a:rPr>
              <a:t>checkerboards) and locations </a:t>
            </a:r>
            <a:r>
              <a:rPr lang="en-US" sz="1600" dirty="0" smtClean="0">
                <a:solidFill>
                  <a:srgbClr val="000000"/>
                </a:solidFill>
              </a:rPr>
              <a:t>(</a:t>
            </a:r>
            <a:r>
              <a:rPr lang="en-US" sz="1600" dirty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°-3° V1; 0.5</a:t>
            </a:r>
            <a:r>
              <a:rPr lang="en-US" sz="1600" dirty="0">
                <a:solidFill>
                  <a:srgbClr val="000000"/>
                </a:solidFill>
              </a:rPr>
              <a:t>°-2° </a:t>
            </a:r>
            <a:r>
              <a:rPr lang="en-US" sz="1600" dirty="0" smtClean="0">
                <a:solidFill>
                  <a:srgbClr val="000000"/>
                </a:solidFill>
              </a:rPr>
              <a:t>V4) </a:t>
            </a:r>
            <a:r>
              <a:rPr lang="en-US" sz="1600" dirty="0" smtClean="0">
                <a:solidFill>
                  <a:srgbClr val="000000"/>
                </a:solidFill>
              </a:rPr>
              <a:t>were tested, generally the checkerboards were centered on RFs covered by electrode arrays. 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Semi-automated spike sorting.</a:t>
            </a:r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V1, monkey BR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3" y="723670"/>
            <a:ext cx="6139815" cy="577659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933308" y="833227"/>
            <a:ext cx="1915533" cy="536097"/>
            <a:chOff x="6992219" y="1762643"/>
            <a:chExt cx="1915533" cy="536097"/>
          </a:xfrm>
        </p:grpSpPr>
        <p:sp>
          <p:nvSpPr>
            <p:cNvPr id="34" name="Rectangle 33"/>
            <p:cNvSpPr/>
            <p:nvPr/>
          </p:nvSpPr>
          <p:spPr>
            <a:xfrm>
              <a:off x="6992219" y="2124766"/>
              <a:ext cx="539238" cy="709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15211" y="2021741"/>
              <a:ext cx="1292541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Probes In shadow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92219" y="1886953"/>
              <a:ext cx="539238" cy="709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8492" y="1762643"/>
              <a:ext cx="1018227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Paint in paint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89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00" y="787522"/>
            <a:ext cx="6523990" cy="57207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Sample single channel data</a:t>
            </a:r>
            <a:r>
              <a:rPr lang="en-US" sz="2000" dirty="0" smtClean="0"/>
              <a:t>, V4, monkey JD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639004" y="858469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97165" y="868700"/>
            <a:ext cx="1915533" cy="536097"/>
            <a:chOff x="6992219" y="1762643"/>
            <a:chExt cx="1915533" cy="536097"/>
          </a:xfrm>
        </p:grpSpPr>
        <p:sp>
          <p:nvSpPr>
            <p:cNvPr id="10" name="Rectangle 9"/>
            <p:cNvSpPr/>
            <p:nvPr/>
          </p:nvSpPr>
          <p:spPr>
            <a:xfrm>
              <a:off x="6992219" y="2124766"/>
              <a:ext cx="539238" cy="709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15211" y="2021741"/>
              <a:ext cx="1292541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Probes In shadow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92219" y="1886953"/>
              <a:ext cx="539238" cy="709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492" y="1762643"/>
              <a:ext cx="1018227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Paint in paint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70507" y="2429828"/>
            <a:ext cx="533147" cy="297981"/>
          </a:xfrm>
          <a:prstGeom prst="ellipse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40959" y="2582503"/>
            <a:ext cx="189027" cy="118483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4476751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luminance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56148" y="5988278"/>
            <a:ext cx="3609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web.mit.edu</a:t>
            </a:r>
            <a:r>
              <a:rPr lang="en-US" sz="900" dirty="0"/>
              <a:t>/</a:t>
            </a:r>
            <a:r>
              <a:rPr lang="en-US" sz="900" dirty="0" err="1"/>
              <a:t>persci</a:t>
            </a:r>
            <a:r>
              <a:rPr lang="en-US" sz="900" dirty="0"/>
              <a:t>/people/</a:t>
            </a:r>
            <a:r>
              <a:rPr lang="en-US" sz="900" dirty="0" err="1"/>
              <a:t>adelson</a:t>
            </a:r>
            <a:r>
              <a:rPr lang="en-US" sz="900" dirty="0"/>
              <a:t>/</a:t>
            </a:r>
            <a:r>
              <a:rPr lang="en-US" sz="900" dirty="0" err="1"/>
              <a:t>checkershadow_illusion.html</a:t>
            </a:r>
            <a:endParaRPr lang="en-US" sz="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80276" y="1052787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Checks A and B have the same luminance but different perceived lightness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0378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Analysis: build a decoder for stimulus luminance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54007"/>
              </p:ext>
            </p:extLst>
          </p:nvPr>
        </p:nvGraphicFramePr>
        <p:xfrm>
          <a:off x="5591202" y="2247547"/>
          <a:ext cx="2133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3" imgW="2133600" imgH="2235200" progId="Equation.3">
                  <p:embed/>
                </p:oleObj>
              </mc:Choice>
              <mc:Fallback>
                <p:oleObj name="Equation" r:id="rId3" imgW="2133600" imgH="223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1202" y="2247547"/>
                        <a:ext cx="21336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894569"/>
              </p:ext>
            </p:extLst>
          </p:nvPr>
        </p:nvGraphicFramePr>
        <p:xfrm>
          <a:off x="5389054" y="3237049"/>
          <a:ext cx="1397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5" imgW="139700" imgH="114300" progId="Equation.3">
                  <p:embed/>
                </p:oleObj>
              </mc:Choice>
              <mc:Fallback>
                <p:oleObj name="Equation" r:id="rId5" imgW="139700" imgH="11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9054" y="3237049"/>
                        <a:ext cx="139700" cy="11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39513"/>
              </p:ext>
            </p:extLst>
          </p:nvPr>
        </p:nvGraphicFramePr>
        <p:xfrm>
          <a:off x="7754367" y="2754956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7" imgW="304800" imgH="241300" progId="Equation.3">
                  <p:embed/>
                </p:oleObj>
              </mc:Choice>
              <mc:Fallback>
                <p:oleObj name="Equation" r:id="rId7" imgW="30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54367" y="2754956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Use regression to find weights that best predicts probe </a:t>
            </a:r>
            <a:r>
              <a:rPr lang="en-US" sz="1600" dirty="0" err="1" smtClean="0">
                <a:solidFill>
                  <a:srgbClr val="000000"/>
                </a:solidFill>
              </a:rPr>
              <a:t>luminances</a:t>
            </a:r>
            <a:r>
              <a:rPr lang="en-US" sz="1600" dirty="0" smtClean="0">
                <a:solidFill>
                  <a:srgbClr val="000000"/>
                </a:solidFill>
              </a:rPr>
              <a:t> from multiunit responses.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Decoding weights are found using both paint and shadow trials (biases decoder towards predicting same luminance for each type of checkerboard).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Leave-one-out method used: find decoding weights for M-1 trials and predict the left out luminance with those weights.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19455" y="931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Probe </a:t>
            </a:r>
            <a:r>
              <a:rPr lang="en-US" sz="1200" dirty="0" err="1" smtClean="0">
                <a:solidFill>
                  <a:srgbClr val="000000"/>
                </a:solidFill>
              </a:rPr>
              <a:t>luminances</a:t>
            </a:r>
            <a:r>
              <a:rPr lang="en-US" sz="1200" dirty="0" smtClean="0">
                <a:solidFill>
                  <a:srgbClr val="000000"/>
                </a:solidFill>
              </a:rPr>
              <a:t> for M trials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(typically 100s of trials)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66006" y="1461526"/>
            <a:ext cx="70953" cy="7023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66313"/>
              </p:ext>
            </p:extLst>
          </p:nvPr>
        </p:nvGraphicFramePr>
        <p:xfrm>
          <a:off x="4793381" y="2247547"/>
          <a:ext cx="5080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" name="Equation" r:id="rId9" imgW="508000" imgH="2235200" progId="Equation.3">
                  <p:embed/>
                </p:oleObj>
              </mc:Choice>
              <mc:Fallback>
                <p:oleObj name="Equation" r:id="rId9" imgW="508000" imgH="223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93381" y="2247547"/>
                        <a:ext cx="5080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222617" y="5518074"/>
            <a:ext cx="210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 multiunit responses for each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trial (~90 </a:t>
            </a:r>
            <a:r>
              <a:rPr lang="en-US" sz="1200" dirty="0" err="1" smtClean="0">
                <a:solidFill>
                  <a:srgbClr val="000000"/>
                </a:solidFill>
              </a:rPr>
              <a:t>multiunits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279294" y="4632897"/>
            <a:ext cx="92238" cy="7733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52743" y="1567948"/>
            <a:ext cx="259124" cy="5000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017715" y="1140591"/>
            <a:ext cx="1724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Regression finds weights</a:t>
            </a: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932487" y="1560853"/>
            <a:ext cx="49666" cy="10855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6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72" y="601907"/>
            <a:ext cx="5682431" cy="5652043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Example decoding (V1)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8451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62000"/>
            <a:ext cx="5765800" cy="5334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Some more </a:t>
            </a:r>
            <a:r>
              <a:rPr lang="en-US" sz="2000" dirty="0" err="1" smtClean="0"/>
              <a:t>decodings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610622" y="645626"/>
            <a:ext cx="43263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5547" y="645626"/>
            <a:ext cx="43263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021" y="3430192"/>
            <a:ext cx="43263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8946" y="3430192"/>
            <a:ext cx="43263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4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5" y="1343942"/>
            <a:ext cx="4261234" cy="423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113872"/>
            <a:ext cx="4161779" cy="44626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From decoding to predicting </a:t>
            </a:r>
            <a:r>
              <a:rPr lang="en-US" sz="2000" dirty="0" err="1" smtClean="0"/>
              <a:t>pysychophysical</a:t>
            </a:r>
            <a:r>
              <a:rPr lang="en-US" sz="2000" dirty="0" smtClean="0"/>
              <a:t> PSEs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58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55" y="349797"/>
            <a:ext cx="5631225" cy="57759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9480" y="305078"/>
            <a:ext cx="4441624" cy="54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80" y="897084"/>
            <a:ext cx="2921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170" y="1214898"/>
            <a:ext cx="3429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045" y="1530146"/>
            <a:ext cx="3302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9342" y="837183"/>
            <a:ext cx="43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9342" y="1181142"/>
            <a:ext cx="43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9342" y="151320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2386" y="6148118"/>
            <a:ext cx="183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(nominal)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28079" y="3242662"/>
            <a:ext cx="186461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Inferred Intercept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Comparison: V1 decoding, V4 decoding, psychophysics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5081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26" y="652984"/>
            <a:ext cx="5254512" cy="56298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V1/V4 difference is not obviously due to differences in luminance decoding quality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77737" y="1064217"/>
            <a:ext cx="778802" cy="713291"/>
            <a:chOff x="5713170" y="837183"/>
            <a:chExt cx="778802" cy="7132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380" y="897084"/>
              <a:ext cx="292100" cy="292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170" y="1214898"/>
              <a:ext cx="342900" cy="330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59342" y="837183"/>
              <a:ext cx="432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9342" y="1181142"/>
              <a:ext cx="432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V4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 flipH="1">
            <a:off x="6414102" y="964893"/>
            <a:ext cx="922383" cy="475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06390" y="6141023"/>
            <a:ext cx="278133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Decode Luminance Range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635871" y="3323707"/>
            <a:ext cx="240513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Inferred Intercept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25909" y="681103"/>
            <a:ext cx="4441624" cy="305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Summary/Discussion</a:t>
            </a:r>
            <a:endParaRPr lang="en-US" sz="2000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5115480" y="1220304"/>
            <a:ext cx="3667020" cy="1962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456315" y="1668113"/>
            <a:ext cx="2985350" cy="1066800"/>
            <a:chOff x="3980841" y="2047147"/>
            <a:chExt cx="3731687" cy="1333500"/>
          </a:xfrm>
        </p:grpSpPr>
        <p:pic>
          <p:nvPicPr>
            <p:cNvPr id="5" name="Picture 4" descr="aPaintSqrt_Eimgs_rot0_shad4_blk40_cen40__Probe50_Diam70_Blob0_Chk14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841" y="2047147"/>
              <a:ext cx="1333500" cy="1333500"/>
            </a:xfrm>
            <a:prstGeom prst="rect">
              <a:avLst/>
            </a:prstGeom>
          </p:spPr>
        </p:pic>
        <p:pic>
          <p:nvPicPr>
            <p:cNvPr id="6" name="Picture 5" descr="aShadowSqr_Eimgs_rot0_shad4_blk40_cen40_t_Probe50_Diam70_Blob0_Chk14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28" y="2047147"/>
              <a:ext cx="1333500" cy="133350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Population decoding does a reasonable job of predicting stimulus luminance from V1/V4 responses.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V4 decoding across paint and shadow checkerboards is consistent with lightness psychophysics, while V1 decoding is not.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Things we are thinking about: stimulus size/location/species effects (across V1/V4, across human and monkey); electrode sampling effects; would like data from a second monkey in both V1 and V4; to what degree can we classify paint versus shadow trials in V1 and V4?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87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14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0" descr="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2001" y="1987409"/>
            <a:ext cx="3787200" cy="19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itle 1"/>
          <p:cNvSpPr>
            <a:spLocks/>
          </p:cNvSpPr>
          <p:nvPr/>
        </p:nvSpPr>
        <p:spPr bwMode="auto">
          <a:xfrm>
            <a:off x="305280" y="0"/>
            <a:ext cx="8686080" cy="114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/>
          <a:p>
            <a:pPr algn="ctr" eaLnBrk="0"/>
            <a:r>
              <a:rPr lang="en-US" sz="2900">
                <a:solidFill>
                  <a:srgbClr val="000000"/>
                </a:solidFill>
                <a:latin typeface="Arial" charset="0"/>
                <a:cs typeface="Arial" charset="0"/>
              </a:rPr>
              <a:t>Studying the neural basis of perception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0" y="1078674"/>
            <a:ext cx="3456000" cy="520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Oval 7"/>
          <p:cNvSpPr>
            <a:spLocks noChangeArrowheads="1"/>
          </p:cNvSpPr>
          <p:nvPr/>
        </p:nvSpPr>
        <p:spPr bwMode="auto">
          <a:xfrm>
            <a:off x="5539680" y="2945110"/>
            <a:ext cx="276480" cy="207382"/>
          </a:xfrm>
          <a:prstGeom prst="ellips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0" name="Oval 8"/>
          <p:cNvSpPr>
            <a:spLocks noChangeArrowheads="1"/>
          </p:cNvSpPr>
          <p:nvPr/>
        </p:nvSpPr>
        <p:spPr bwMode="auto">
          <a:xfrm>
            <a:off x="2083680" y="2668601"/>
            <a:ext cx="1935360" cy="2142945"/>
          </a:xfrm>
          <a:prstGeom prst="ellips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36871" name="Straight Connector 10"/>
          <p:cNvCxnSpPr>
            <a:cxnSpLocks noChangeShapeType="1"/>
            <a:stCxn id="36869" idx="1"/>
            <a:endCxn id="36870" idx="0"/>
          </p:cNvCxnSpPr>
          <p:nvPr/>
        </p:nvCxnSpPr>
        <p:spPr bwMode="auto">
          <a:xfrm rot="16200000" flipV="1">
            <a:off x="4162304" y="1557657"/>
            <a:ext cx="306752" cy="252864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Straight Connector 12"/>
          <p:cNvCxnSpPr>
            <a:cxnSpLocks noChangeShapeType="1"/>
            <a:stCxn id="36869" idx="4"/>
          </p:cNvCxnSpPr>
          <p:nvPr/>
        </p:nvCxnSpPr>
        <p:spPr bwMode="auto">
          <a:xfrm rot="5400000">
            <a:off x="3777037" y="2841535"/>
            <a:ext cx="1589927" cy="221184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15624763"/>
      </p:ext>
    </p:extLst>
  </p:cSld>
  <p:clrMapOvr>
    <a:masterClrMapping/>
  </p:clrMapOvr>
  <p:transition xmlns:p14="http://schemas.microsoft.com/office/powerpoint/2010/main" advTm="54384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Chronic array recordings</a:t>
            </a:r>
          </a:p>
        </p:txBody>
      </p:sp>
      <p:sp>
        <p:nvSpPr>
          <p:cNvPr id="17411" name="Text Box 8"/>
          <p:cNvSpPr txBox="1">
            <a:spLocks noChangeArrowheads="1"/>
          </p:cNvSpPr>
          <p:nvPr/>
        </p:nvSpPr>
        <p:spPr bwMode="auto">
          <a:xfrm>
            <a:off x="5089525" y="1427163"/>
            <a:ext cx="329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endParaRPr lang="en-US" sz="2400"/>
          </a:p>
        </p:txBody>
      </p:sp>
      <p:pic>
        <p:nvPicPr>
          <p:cNvPr id="17412" name="Picture 10" descr="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200" y="1600200"/>
            <a:ext cx="3787775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11"/>
          <p:cNvSpPr>
            <a:spLocks noChangeShapeType="1"/>
          </p:cNvSpPr>
          <p:nvPr/>
        </p:nvSpPr>
        <p:spPr bwMode="auto">
          <a:xfrm>
            <a:off x="914400" y="3657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Text Box 12"/>
          <p:cNvSpPr txBox="1">
            <a:spLocks noChangeArrowheads="1"/>
          </p:cNvSpPr>
          <p:nvPr/>
        </p:nvSpPr>
        <p:spPr bwMode="auto">
          <a:xfrm>
            <a:off x="730250" y="36576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1 mm</a:t>
            </a:r>
            <a:endParaRPr lang="en-US"/>
          </a:p>
        </p:txBody>
      </p:sp>
      <p:pic>
        <p:nvPicPr>
          <p:cNvPr id="17415" name="Picture 7" descr="rfcente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76" b="72726"/>
          <a:stretch>
            <a:fillRect/>
          </a:stretch>
        </p:blipFill>
        <p:spPr bwMode="auto">
          <a:xfrm>
            <a:off x="5029200" y="1443038"/>
            <a:ext cx="3184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 Box 12"/>
          <p:cNvSpPr txBox="1">
            <a:spLocks noChangeArrowheads="1"/>
          </p:cNvSpPr>
          <p:nvPr/>
        </p:nvSpPr>
        <p:spPr bwMode="auto">
          <a:xfrm>
            <a:off x="6172200" y="39624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Azimuth</a:t>
            </a:r>
            <a:endParaRPr lang="en-US"/>
          </a:p>
        </p:txBody>
      </p:sp>
      <p:sp>
        <p:nvSpPr>
          <p:cNvPr id="17417" name="Text Box 12"/>
          <p:cNvSpPr txBox="1">
            <a:spLocks noChangeArrowheads="1"/>
          </p:cNvSpPr>
          <p:nvPr/>
        </p:nvSpPr>
        <p:spPr bwMode="auto">
          <a:xfrm rot="-5400000">
            <a:off x="4310062" y="2443163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Elevation</a:t>
            </a:r>
            <a:endParaRPr lang="en-US"/>
          </a:p>
        </p:txBody>
      </p:sp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5232400" y="10668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b="1"/>
              <a:t>Receptive field centers</a:t>
            </a:r>
            <a:endParaRPr lang="en-US" b="1"/>
          </a:p>
        </p:txBody>
      </p:sp>
      <p:sp>
        <p:nvSpPr>
          <p:cNvPr id="17419" name="Text Box 9"/>
          <p:cNvSpPr txBox="1">
            <a:spLocks noChangeArrowheads="1"/>
          </p:cNvSpPr>
          <p:nvPr/>
        </p:nvSpPr>
        <p:spPr bwMode="auto">
          <a:xfrm>
            <a:off x="228600" y="4724400"/>
            <a:ext cx="86868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2438" indent="-452438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  <a:buFont typeface="Times" charset="0"/>
              <a:buChar char="•"/>
            </a:pPr>
            <a:r>
              <a:rPr lang="en-US" sz="2400" dirty="0"/>
              <a:t>6x8 grid of electrodes in each hemisphere of V4</a:t>
            </a:r>
          </a:p>
          <a:p>
            <a:pPr>
              <a:spcAft>
                <a:spcPts val="1200"/>
              </a:spcAft>
              <a:buFont typeface="Times" charset="0"/>
              <a:buChar char="•"/>
            </a:pPr>
            <a:r>
              <a:rPr lang="en-US" sz="2400" dirty="0" smtClean="0"/>
              <a:t>400 microns between adjacent electrodes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1191760"/>
      </p:ext>
    </p:extLst>
  </p:cSld>
  <p:clrMapOvr>
    <a:masterClrMapping/>
  </p:clrMapOvr>
  <p:transition xmlns:p14="http://schemas.microsoft.com/office/powerpoint/2010/main" advTm="422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2610768" y="5562702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2613943" y="5678590"/>
            <a:ext cx="60325" cy="241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2601243" y="5764315"/>
            <a:ext cx="47625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1518568" y="5078515"/>
            <a:ext cx="396875" cy="455612"/>
          </a:xfrm>
          <a:prstGeom prst="rect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2523456" y="4202215"/>
            <a:ext cx="509587" cy="5064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Freeform 14"/>
          <p:cNvSpPr>
            <a:spLocks/>
          </p:cNvSpPr>
          <p:nvPr/>
        </p:nvSpPr>
        <p:spPr bwMode="auto">
          <a:xfrm>
            <a:off x="1713831" y="5215040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5"/>
          <p:cNvSpPr>
            <a:spLocks/>
          </p:cNvSpPr>
          <p:nvPr/>
        </p:nvSpPr>
        <p:spPr bwMode="auto">
          <a:xfrm>
            <a:off x="1717006" y="5219802"/>
            <a:ext cx="69850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V="1">
            <a:off x="1764631" y="4643540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62"/>
          <p:cNvGrpSpPr>
            <a:grpSpLocks/>
          </p:cNvGrpSpPr>
          <p:nvPr/>
        </p:nvGrpSpPr>
        <p:grpSpPr bwMode="auto">
          <a:xfrm>
            <a:off x="1701131" y="5345215"/>
            <a:ext cx="788987" cy="434975"/>
            <a:chOff x="5312500" y="4571551"/>
            <a:chExt cx="845681" cy="425475"/>
          </a:xfrm>
        </p:grpSpPr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Luminance reaching eye is illumination irradiance times surface reflectance.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8648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9" y="537868"/>
            <a:ext cx="5856356" cy="371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1" y="4516846"/>
            <a:ext cx="2087631" cy="182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5" descr="rhesus-monkey_changed.jpg                                      000A0FD8Macintosh HD                   C05C2858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58" y="3967511"/>
            <a:ext cx="2856960" cy="264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350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797" r="24916" b="47659"/>
          <a:stretch>
            <a:fillRect/>
          </a:stretch>
        </p:blipFill>
        <p:spPr bwMode="auto">
          <a:xfrm>
            <a:off x="762000" y="1143000"/>
            <a:ext cx="7315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89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7117" r="40781" b="32808"/>
          <a:stretch>
            <a:fillRect/>
          </a:stretch>
        </p:blipFill>
        <p:spPr bwMode="auto">
          <a:xfrm>
            <a:off x="1676400" y="1524000"/>
            <a:ext cx="57150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302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287657" y="2658418"/>
            <a:ext cx="1736208" cy="17829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"/>
          <p:cNvSpPr>
            <a:spLocks noChangeArrowheads="1"/>
          </p:cNvSpPr>
          <p:nvPr/>
        </p:nvSpPr>
        <p:spPr bwMode="auto">
          <a:xfrm>
            <a:off x="6612856" y="5572227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6617618" y="5688115"/>
            <a:ext cx="60325" cy="2397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6604918" y="5773840"/>
            <a:ext cx="46038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5522243" y="5088040"/>
            <a:ext cx="396875" cy="454025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11"/>
          <p:cNvSpPr>
            <a:spLocks noChangeArrowheads="1"/>
          </p:cNvSpPr>
          <p:nvPr/>
        </p:nvSpPr>
        <p:spPr bwMode="auto">
          <a:xfrm>
            <a:off x="6527131" y="4210152"/>
            <a:ext cx="508000" cy="508000"/>
          </a:xfrm>
          <a:prstGeom prst="ellipse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4"/>
          <p:cNvSpPr>
            <a:spLocks/>
          </p:cNvSpPr>
          <p:nvPr/>
        </p:nvSpPr>
        <p:spPr bwMode="auto">
          <a:xfrm>
            <a:off x="5715918" y="5224565"/>
            <a:ext cx="68263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15"/>
          <p:cNvSpPr>
            <a:spLocks/>
          </p:cNvSpPr>
          <p:nvPr/>
        </p:nvSpPr>
        <p:spPr bwMode="auto">
          <a:xfrm>
            <a:off x="5720681" y="5229327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 flipV="1">
            <a:off x="5768306" y="4653065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" name="Group 50"/>
          <p:cNvGrpSpPr>
            <a:grpSpLocks/>
          </p:cNvGrpSpPr>
          <p:nvPr/>
        </p:nvGrpSpPr>
        <p:grpSpPr bwMode="auto">
          <a:xfrm>
            <a:off x="5704806" y="5354740"/>
            <a:ext cx="787400" cy="434975"/>
            <a:chOff x="5312500" y="4571551"/>
            <a:chExt cx="845681" cy="425475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2610768" y="5562702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2613943" y="5678590"/>
            <a:ext cx="60325" cy="241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2601243" y="5764315"/>
            <a:ext cx="47625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1518568" y="5078515"/>
            <a:ext cx="396875" cy="455612"/>
          </a:xfrm>
          <a:prstGeom prst="rect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2523456" y="4202215"/>
            <a:ext cx="509587" cy="5064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Freeform 14"/>
          <p:cNvSpPr>
            <a:spLocks/>
          </p:cNvSpPr>
          <p:nvPr/>
        </p:nvSpPr>
        <p:spPr bwMode="auto">
          <a:xfrm>
            <a:off x="1713831" y="5215040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5"/>
          <p:cNvSpPr>
            <a:spLocks/>
          </p:cNvSpPr>
          <p:nvPr/>
        </p:nvSpPr>
        <p:spPr bwMode="auto">
          <a:xfrm>
            <a:off x="1717006" y="5219802"/>
            <a:ext cx="69850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V="1">
            <a:off x="1764631" y="4643540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62"/>
          <p:cNvGrpSpPr>
            <a:grpSpLocks/>
          </p:cNvGrpSpPr>
          <p:nvPr/>
        </p:nvGrpSpPr>
        <p:grpSpPr bwMode="auto">
          <a:xfrm>
            <a:off x="1701131" y="5345215"/>
            <a:ext cx="788987" cy="434975"/>
            <a:chOff x="5312500" y="4571551"/>
            <a:chExt cx="845681" cy="425475"/>
          </a:xfrm>
        </p:grpSpPr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The same luminance reaches the eye from A and B, but illumination is perceived to be different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452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287657" y="2658418"/>
            <a:ext cx="1736208" cy="17829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518568" y="4202215"/>
            <a:ext cx="5551488" cy="1846262"/>
            <a:chOff x="723900" y="3373438"/>
            <a:chExt cx="5551488" cy="1846262"/>
          </a:xfrm>
        </p:grpSpPr>
        <p:sp>
          <p:nvSpPr>
            <p:cNvPr id="37" name="Oval 2"/>
            <p:cNvSpPr>
              <a:spLocks noChangeArrowheads="1"/>
            </p:cNvSpPr>
            <p:nvPr/>
          </p:nvSpPr>
          <p:spPr bwMode="auto">
            <a:xfrm>
              <a:off x="5818188" y="4743450"/>
              <a:ext cx="457200" cy="4762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"/>
            <p:cNvSpPr>
              <a:spLocks noChangeArrowheads="1"/>
            </p:cNvSpPr>
            <p:nvPr/>
          </p:nvSpPr>
          <p:spPr bwMode="auto">
            <a:xfrm>
              <a:off x="5822950" y="4859338"/>
              <a:ext cx="60325" cy="23971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4"/>
            <p:cNvSpPr>
              <a:spLocks noChangeArrowheads="1"/>
            </p:cNvSpPr>
            <p:nvPr/>
          </p:nvSpPr>
          <p:spPr bwMode="auto">
            <a:xfrm>
              <a:off x="5810250" y="4945063"/>
              <a:ext cx="46038" cy="7778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4727575" y="4259263"/>
              <a:ext cx="396875" cy="45402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5732463" y="3381375"/>
              <a:ext cx="508000" cy="5080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4921250" y="4395788"/>
              <a:ext cx="68263" cy="60325"/>
            </a:xfrm>
            <a:custGeom>
              <a:avLst/>
              <a:gdLst>
                <a:gd name="T0" fmla="*/ 0 w 128"/>
                <a:gd name="T1" fmla="*/ 2147483647 h 112"/>
                <a:gd name="T2" fmla="*/ 2147483647 w 128"/>
                <a:gd name="T3" fmla="*/ 0 h 112"/>
                <a:gd name="T4" fmla="*/ 2147483647 w 128"/>
                <a:gd name="T5" fmla="*/ 2147483647 h 112"/>
                <a:gd name="T6" fmla="*/ 2147483647 w 128"/>
                <a:gd name="T7" fmla="*/ 2147483647 h 112"/>
                <a:gd name="T8" fmla="*/ 0 w 128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12"/>
                <a:gd name="T17" fmla="*/ 128 w 12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12">
                  <a:moveTo>
                    <a:pt x="0" y="112"/>
                  </a:move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4926013" y="4400550"/>
              <a:ext cx="68262" cy="60325"/>
            </a:xfrm>
            <a:custGeom>
              <a:avLst/>
              <a:gdLst>
                <a:gd name="T0" fmla="*/ 0 w 128"/>
                <a:gd name="T1" fmla="*/ 2147483647 h 112"/>
                <a:gd name="T2" fmla="*/ 0 w 128"/>
                <a:gd name="T3" fmla="*/ 2147483647 h 112"/>
                <a:gd name="T4" fmla="*/ 2147483647 w 128"/>
                <a:gd name="T5" fmla="*/ 0 h 112"/>
                <a:gd name="T6" fmla="*/ 2147483647 w 128"/>
                <a:gd name="T7" fmla="*/ 0 h 112"/>
                <a:gd name="T8" fmla="*/ 2147483647 w 128"/>
                <a:gd name="T9" fmla="*/ 2147483647 h 112"/>
                <a:gd name="T10" fmla="*/ 2147483647 w 128"/>
                <a:gd name="T11" fmla="*/ 2147483647 h 112"/>
                <a:gd name="T12" fmla="*/ 2147483647 w 128"/>
                <a:gd name="T13" fmla="*/ 2147483647 h 112"/>
                <a:gd name="T14" fmla="*/ 2147483647 w 128"/>
                <a:gd name="T15" fmla="*/ 2147483647 h 112"/>
                <a:gd name="T16" fmla="*/ 0 w 128"/>
                <a:gd name="T17" fmla="*/ 2147483647 h 112"/>
                <a:gd name="T18" fmla="*/ 0 w 128"/>
                <a:gd name="T19" fmla="*/ 2147483647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8"/>
                <a:gd name="T31" fmla="*/ 0 h 112"/>
                <a:gd name="T32" fmla="*/ 128 w 128"/>
                <a:gd name="T33" fmla="*/ 112 h 1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8" h="112">
                  <a:moveTo>
                    <a:pt x="0" y="112"/>
                  </a:moveTo>
                  <a:lnTo>
                    <a:pt x="0" y="112"/>
                  </a:ln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 flipV="1">
              <a:off x="4973638" y="3824288"/>
              <a:ext cx="698500" cy="5810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50"/>
            <p:cNvGrpSpPr>
              <a:grpSpLocks/>
            </p:cNvGrpSpPr>
            <p:nvPr/>
          </p:nvGrpSpPr>
          <p:grpSpPr bwMode="auto">
            <a:xfrm>
              <a:off x="4910138" y="4525963"/>
              <a:ext cx="787400" cy="434975"/>
              <a:chOff x="5312500" y="4571551"/>
              <a:chExt cx="845681" cy="425475"/>
            </a:xfrm>
          </p:grpSpPr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6084831" y="4949751"/>
                <a:ext cx="73350" cy="47275"/>
              </a:xfrm>
              <a:custGeom>
                <a:avLst/>
                <a:gdLst>
                  <a:gd name="T0" fmla="*/ 2147483647 w 136"/>
                  <a:gd name="T1" fmla="*/ 2147483647 h 88"/>
                  <a:gd name="T2" fmla="*/ 2147483647 w 136"/>
                  <a:gd name="T3" fmla="*/ 2147483647 h 88"/>
                  <a:gd name="T4" fmla="*/ 0 w 136"/>
                  <a:gd name="T5" fmla="*/ 2147483647 h 88"/>
                  <a:gd name="T6" fmla="*/ 0 w 136"/>
                  <a:gd name="T7" fmla="*/ 2147483647 h 88"/>
                  <a:gd name="T8" fmla="*/ 2147483647 w 136"/>
                  <a:gd name="T9" fmla="*/ 2147483647 h 88"/>
                  <a:gd name="T10" fmla="*/ 2147483647 w 136"/>
                  <a:gd name="T11" fmla="*/ 2147483647 h 88"/>
                  <a:gd name="T12" fmla="*/ 2147483647 w 136"/>
                  <a:gd name="T13" fmla="*/ 0 h 88"/>
                  <a:gd name="T14" fmla="*/ 2147483647 w 136"/>
                  <a:gd name="T15" fmla="*/ 0 h 88"/>
                  <a:gd name="T16" fmla="*/ 2147483647 w 136"/>
                  <a:gd name="T17" fmla="*/ 2147483647 h 88"/>
                  <a:gd name="T18" fmla="*/ 2147483647 w 136"/>
                  <a:gd name="T19" fmla="*/ 2147483647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6"/>
                  <a:gd name="T31" fmla="*/ 0 h 88"/>
                  <a:gd name="T32" fmla="*/ 136 w 136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6" h="88">
                    <a:moveTo>
                      <a:pt x="136" y="88"/>
                    </a:moveTo>
                    <a:lnTo>
                      <a:pt x="136" y="88"/>
                    </a:lnTo>
                    <a:lnTo>
                      <a:pt x="0" y="56"/>
                    </a:lnTo>
                    <a:lnTo>
                      <a:pt x="16" y="24"/>
                    </a:lnTo>
                    <a:lnTo>
                      <a:pt x="32" y="0"/>
                    </a:lnTo>
                    <a:lnTo>
                      <a:pt x="136" y="88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"/>
              <p:cNvSpPr>
                <a:spLocks noChangeShapeType="1"/>
              </p:cNvSpPr>
              <p:nvPr/>
            </p:nvSpPr>
            <p:spPr bwMode="auto">
              <a:xfrm>
                <a:off x="5312500" y="4571551"/>
                <a:ext cx="772331" cy="3824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Oval 2"/>
            <p:cNvSpPr>
              <a:spLocks noChangeArrowheads="1"/>
            </p:cNvSpPr>
            <p:nvPr/>
          </p:nvSpPr>
          <p:spPr bwMode="auto">
            <a:xfrm>
              <a:off x="1816100" y="4733925"/>
              <a:ext cx="457200" cy="4762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3"/>
            <p:cNvSpPr>
              <a:spLocks noChangeArrowheads="1"/>
            </p:cNvSpPr>
            <p:nvPr/>
          </p:nvSpPr>
          <p:spPr bwMode="auto">
            <a:xfrm>
              <a:off x="1819275" y="4849813"/>
              <a:ext cx="60325" cy="24130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4"/>
            <p:cNvSpPr>
              <a:spLocks noChangeArrowheads="1"/>
            </p:cNvSpPr>
            <p:nvPr/>
          </p:nvSpPr>
          <p:spPr bwMode="auto">
            <a:xfrm>
              <a:off x="1806575" y="4935538"/>
              <a:ext cx="47625" cy="7778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723900" y="4249738"/>
              <a:ext cx="396875" cy="455612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1728788" y="3373438"/>
              <a:ext cx="509587" cy="5064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919163" y="4386263"/>
              <a:ext cx="68262" cy="60325"/>
            </a:xfrm>
            <a:custGeom>
              <a:avLst/>
              <a:gdLst>
                <a:gd name="T0" fmla="*/ 0 w 128"/>
                <a:gd name="T1" fmla="*/ 2147483647 h 112"/>
                <a:gd name="T2" fmla="*/ 2147483647 w 128"/>
                <a:gd name="T3" fmla="*/ 0 h 112"/>
                <a:gd name="T4" fmla="*/ 2147483647 w 128"/>
                <a:gd name="T5" fmla="*/ 2147483647 h 112"/>
                <a:gd name="T6" fmla="*/ 2147483647 w 128"/>
                <a:gd name="T7" fmla="*/ 2147483647 h 112"/>
                <a:gd name="T8" fmla="*/ 0 w 128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12"/>
                <a:gd name="T17" fmla="*/ 128 w 12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12">
                  <a:moveTo>
                    <a:pt x="0" y="112"/>
                  </a:move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922338" y="4391025"/>
              <a:ext cx="69850" cy="60325"/>
            </a:xfrm>
            <a:custGeom>
              <a:avLst/>
              <a:gdLst>
                <a:gd name="T0" fmla="*/ 0 w 128"/>
                <a:gd name="T1" fmla="*/ 2147483647 h 112"/>
                <a:gd name="T2" fmla="*/ 0 w 128"/>
                <a:gd name="T3" fmla="*/ 2147483647 h 112"/>
                <a:gd name="T4" fmla="*/ 2147483647 w 128"/>
                <a:gd name="T5" fmla="*/ 0 h 112"/>
                <a:gd name="T6" fmla="*/ 2147483647 w 128"/>
                <a:gd name="T7" fmla="*/ 0 h 112"/>
                <a:gd name="T8" fmla="*/ 2147483647 w 128"/>
                <a:gd name="T9" fmla="*/ 2147483647 h 112"/>
                <a:gd name="T10" fmla="*/ 2147483647 w 128"/>
                <a:gd name="T11" fmla="*/ 2147483647 h 112"/>
                <a:gd name="T12" fmla="*/ 2147483647 w 128"/>
                <a:gd name="T13" fmla="*/ 2147483647 h 112"/>
                <a:gd name="T14" fmla="*/ 2147483647 w 128"/>
                <a:gd name="T15" fmla="*/ 2147483647 h 112"/>
                <a:gd name="T16" fmla="*/ 0 w 128"/>
                <a:gd name="T17" fmla="*/ 2147483647 h 112"/>
                <a:gd name="T18" fmla="*/ 0 w 128"/>
                <a:gd name="T19" fmla="*/ 2147483647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8"/>
                <a:gd name="T31" fmla="*/ 0 h 112"/>
                <a:gd name="T32" fmla="*/ 128 w 128"/>
                <a:gd name="T33" fmla="*/ 112 h 1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8" h="112">
                  <a:moveTo>
                    <a:pt x="0" y="112"/>
                  </a:moveTo>
                  <a:lnTo>
                    <a:pt x="0" y="112"/>
                  </a:ln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 flipV="1">
              <a:off x="969963" y="3814763"/>
              <a:ext cx="698500" cy="5810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" name="Group 62"/>
            <p:cNvGrpSpPr>
              <a:grpSpLocks/>
            </p:cNvGrpSpPr>
            <p:nvPr/>
          </p:nvGrpSpPr>
          <p:grpSpPr bwMode="auto">
            <a:xfrm>
              <a:off x="906463" y="4516438"/>
              <a:ext cx="788987" cy="434975"/>
              <a:chOff x="5312500" y="4571551"/>
              <a:chExt cx="845681" cy="425475"/>
            </a:xfrm>
          </p:grpSpPr>
          <p:sp>
            <p:nvSpPr>
              <p:cNvPr id="55" name="Freeform 9"/>
              <p:cNvSpPr>
                <a:spLocks/>
              </p:cNvSpPr>
              <p:nvPr/>
            </p:nvSpPr>
            <p:spPr bwMode="auto">
              <a:xfrm>
                <a:off x="6084831" y="4949751"/>
                <a:ext cx="73350" cy="47275"/>
              </a:xfrm>
              <a:custGeom>
                <a:avLst/>
                <a:gdLst>
                  <a:gd name="T0" fmla="*/ 2147483647 w 136"/>
                  <a:gd name="T1" fmla="*/ 2147483647 h 88"/>
                  <a:gd name="T2" fmla="*/ 2147483647 w 136"/>
                  <a:gd name="T3" fmla="*/ 2147483647 h 88"/>
                  <a:gd name="T4" fmla="*/ 0 w 136"/>
                  <a:gd name="T5" fmla="*/ 2147483647 h 88"/>
                  <a:gd name="T6" fmla="*/ 0 w 136"/>
                  <a:gd name="T7" fmla="*/ 2147483647 h 88"/>
                  <a:gd name="T8" fmla="*/ 2147483647 w 136"/>
                  <a:gd name="T9" fmla="*/ 2147483647 h 88"/>
                  <a:gd name="T10" fmla="*/ 2147483647 w 136"/>
                  <a:gd name="T11" fmla="*/ 2147483647 h 88"/>
                  <a:gd name="T12" fmla="*/ 2147483647 w 136"/>
                  <a:gd name="T13" fmla="*/ 0 h 88"/>
                  <a:gd name="T14" fmla="*/ 2147483647 w 136"/>
                  <a:gd name="T15" fmla="*/ 0 h 88"/>
                  <a:gd name="T16" fmla="*/ 2147483647 w 136"/>
                  <a:gd name="T17" fmla="*/ 2147483647 h 88"/>
                  <a:gd name="T18" fmla="*/ 2147483647 w 136"/>
                  <a:gd name="T19" fmla="*/ 2147483647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6"/>
                  <a:gd name="T31" fmla="*/ 0 h 88"/>
                  <a:gd name="T32" fmla="*/ 136 w 136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6" h="88">
                    <a:moveTo>
                      <a:pt x="136" y="88"/>
                    </a:moveTo>
                    <a:lnTo>
                      <a:pt x="136" y="88"/>
                    </a:lnTo>
                    <a:lnTo>
                      <a:pt x="0" y="56"/>
                    </a:lnTo>
                    <a:lnTo>
                      <a:pt x="16" y="24"/>
                    </a:lnTo>
                    <a:lnTo>
                      <a:pt x="32" y="0"/>
                    </a:lnTo>
                    <a:lnTo>
                      <a:pt x="136" y="88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/>
              <p:cNvSpPr>
                <a:spLocks noChangeShapeType="1"/>
              </p:cNvSpPr>
              <p:nvPr/>
            </p:nvSpPr>
            <p:spPr bwMode="auto">
              <a:xfrm>
                <a:off x="5312500" y="4571551"/>
                <a:ext cx="772331" cy="3824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Lightness appears to be correlated with surface reflectance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37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4621" y="569001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5588894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explained by local contrast coding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740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8264" y="2458207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22654" y="6440438"/>
            <a:ext cx="312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After Gilchrist, 2006; Gilchrist &amp; </a:t>
            </a:r>
            <a:r>
              <a:rPr lang="en-US" sz="1200" dirty="0" err="1" smtClean="0"/>
              <a:t>Radonji</a:t>
            </a:r>
            <a:r>
              <a:rPr lang="hr-HR" sz="1200" dirty="0"/>
              <a:t>ć</a:t>
            </a:r>
            <a:r>
              <a:rPr lang="en-US" sz="1200" dirty="0" smtClean="0"/>
              <a:t>, 2010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014621" y="569001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5588894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explained by local contrast coding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735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8264" y="2458207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0959" y="2582503"/>
            <a:ext cx="189027" cy="118483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002" y="567582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5588894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explained by local contrast coding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2654" y="6440438"/>
            <a:ext cx="312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After Gilchrist, 2006; Gilchrist &amp; </a:t>
            </a:r>
            <a:r>
              <a:rPr lang="en-US" sz="1200" dirty="0" err="1" smtClean="0"/>
              <a:t>Radonji</a:t>
            </a:r>
            <a:r>
              <a:rPr lang="hr-HR" sz="1200" dirty="0"/>
              <a:t>ć</a:t>
            </a:r>
            <a:r>
              <a:rPr lang="en-US" sz="1200" dirty="0" smtClean="0"/>
              <a:t>,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490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1478</Words>
  <Application>Microsoft Macintosh PowerPoint</Application>
  <PresentationFormat>On-screen Show (4:3)</PresentationFormat>
  <Paragraphs>195</Paragraphs>
  <Slides>42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Equation</vt:lpstr>
      <vt:lpstr>PowerPoint Presentation</vt:lpstr>
      <vt:lpstr>Lightness is not luminance</vt:lpstr>
      <vt:lpstr>Lightness is not luminance</vt:lpstr>
      <vt:lpstr>PowerPoint Presentation</vt:lpstr>
      <vt:lpstr>PowerPoint Presentation</vt:lpstr>
      <vt:lpstr>PowerPoint Presentation</vt:lpstr>
      <vt:lpstr>Lightness is not explained by local contrast coding</vt:lpstr>
      <vt:lpstr>Lightness is not explained by local contrast coding</vt:lpstr>
      <vt:lpstr>Lightness is not explained by local contrast coding</vt:lpstr>
      <vt:lpstr>Our broad long-term goal: understand the cortical representation of lightness</vt:lpstr>
      <vt:lpstr>Outline for today</vt:lpstr>
      <vt:lpstr>Step 1: Simplify stimuli to ‘paint’ versus ‘shadow’ checkerboards</vt:lpstr>
      <vt:lpstr>Step 2: Quantify the perceptual lightness effect for these stimuli</vt:lpstr>
      <vt:lpstr>Let’s try some trials</vt:lpstr>
      <vt:lpstr>Let’s try some trials</vt:lpstr>
      <vt:lpstr>Let’s try some trials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Chronic array recordings</vt:lpstr>
      <vt:lpstr>Physiology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Summary/Discussion</vt:lpstr>
      <vt:lpstr>PowerPoint Presentation</vt:lpstr>
      <vt:lpstr>PowerPoint Presentation</vt:lpstr>
      <vt:lpstr>Chronic array recordings</vt:lpstr>
      <vt:lpstr>PowerPoint Presentation</vt:lpstr>
      <vt:lpstr>PowerPoint Presentation</vt:lpstr>
      <vt:lpstr>PowerPoint Presentation</vt:lpstr>
    </vt:vector>
  </TitlesOfParts>
  <Company>Penn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Brainard</dc:creator>
  <cp:lastModifiedBy>David Brainard</cp:lastModifiedBy>
  <cp:revision>108</cp:revision>
  <dcterms:created xsi:type="dcterms:W3CDTF">2013-01-10T00:34:28Z</dcterms:created>
  <dcterms:modified xsi:type="dcterms:W3CDTF">2014-04-24T12:31:29Z</dcterms:modified>
</cp:coreProperties>
</file>